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4" r:id="rId2"/>
  </p:sldMasterIdLst>
  <p:notesMasterIdLst>
    <p:notesMasterId r:id="rId13"/>
  </p:notesMasterIdLst>
  <p:handoutMasterIdLst>
    <p:handoutMasterId r:id="rId14"/>
  </p:handoutMasterIdLst>
  <p:sldIdLst>
    <p:sldId id="339" r:id="rId3"/>
    <p:sldId id="331" r:id="rId4"/>
    <p:sldId id="354" r:id="rId5"/>
    <p:sldId id="355" r:id="rId6"/>
    <p:sldId id="341" r:id="rId7"/>
    <p:sldId id="337" r:id="rId8"/>
    <p:sldId id="352" r:id="rId9"/>
    <p:sldId id="353" r:id="rId10"/>
    <p:sldId id="349" r:id="rId11"/>
    <p:sldId id="348" r:id="rId12"/>
  </p:sldIdLst>
  <p:sldSz cx="9144000" cy="5715000" type="screen16x10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F34"/>
    <a:srgbClr val="A9C571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4" autoAdjust="0"/>
    <p:restoredTop sz="93508" autoAdjust="0"/>
  </p:normalViewPr>
  <p:slideViewPr>
    <p:cSldViewPr>
      <p:cViewPr>
        <p:scale>
          <a:sx n="100" d="100"/>
          <a:sy n="100" d="100"/>
        </p:scale>
        <p:origin x="-540" y="-82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3109"/>
        <p:guide pos="21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ep2\user_disk\&#1055;&#1040;&#1055;&#1050;&#1040;%20&#1057;&#1042;&#1054;&#1041;&#1054;&#1044;&#1053;&#1054;&#1043;&#1054;%20&#1044;&#1054;&#1057;&#1058;&#1059;&#1055;&#1040;\&#1055;&#1056;&#1054;&#1045;&#1050;&#1058;&#1067;%20&#1041;&#1070;&#1044;&#1046;&#1045;&#1058;&#1054;&#1042;\&#1055;&#1056;&#1054;&#1045;&#1050;&#1058;%20&#1041;&#1070;&#1044;&#1046;&#1045;&#1058;&#1040;%20&#1053;&#1040;%202016-2018%20&#1075;.&#1075;\&#1055;&#1059;&#1041;&#1051;&#1048;&#1063;&#1053;&#1067;&#1045;%20&#1057;&#1051;&#1059;&#1064;&#1040;&#1053;&#1048;&#1071;\&#1057;&#1083;&#1072;&#1081;&#1076;&#1099;\&#1076;&#1072;&#1085;&#1085;&#1099;&#1077;.xlsx" TargetMode="External"/><Relationship Id="rId2" Type="http://schemas.openxmlformats.org/officeDocument/2006/relationships/image" Target="../media/image22.jpeg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U:\&#1055;&#1040;&#1055;&#1050;&#1040;%20&#1057;&#1042;&#1054;&#1041;&#1054;&#1044;&#1053;&#1054;&#1043;&#1054;%20&#1044;&#1054;&#1057;&#1058;&#1059;&#1055;&#1040;\&#1055;&#1056;&#1054;&#1045;&#1050;&#1058;&#1067;%20&#1041;&#1070;&#1044;&#1046;&#1045;&#1058;&#1054;&#1042;\&#1055;&#1056;&#1054;&#1045;&#1050;&#1058;%20&#1041;&#1070;&#1044;&#1046;&#1045;&#1058;&#1040;%20&#1053;&#1040;%202016-2018%20&#1075;.&#1075;\&#1055;&#1059;&#1041;&#1051;&#1048;&#1063;&#1053;&#1067;&#1045;%20&#1057;&#1051;&#1059;&#1064;&#1040;&#1053;&#1048;&#1071;\&#1057;&#1083;&#1072;&#1081;&#1076;&#1099;\&#1056;&#1072;&#1079;&#1088;&#1072;&#1073;&#1086;&#1090;&#1086;&#1095;&#1085;&#1099;&#1077;\&#1076;&#1072;&#1085;&#1085;&#1099;&#1077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20"/>
      <c:rotY val="30"/>
      <c:rAngAx val="1"/>
    </c:view3D>
    <c:floor>
      <c:spPr>
        <a:blipFill>
          <a:blip xmlns:r="http://schemas.openxmlformats.org/officeDocument/2006/relationships" r:embed="rId2"/>
          <a:tile tx="0" ty="0" sx="100000" sy="100000" flip="none" algn="tl"/>
        </a:blipFill>
      </c:spPr>
    </c:floor>
    <c:plotArea>
      <c:layout>
        <c:manualLayout>
          <c:layoutTarget val="inner"/>
          <c:xMode val="edge"/>
          <c:yMode val="edge"/>
          <c:x val="7.5976677194597608E-2"/>
          <c:y val="1.7888885361943989E-2"/>
          <c:w val="0.8196504243292696"/>
          <c:h val="0.92235584935007264"/>
        </c:manualLayout>
      </c:layout>
      <c:bar3DChart>
        <c:barDir val="col"/>
        <c:grouping val="standard"/>
        <c:ser>
          <c:idx val="0"/>
          <c:order val="0"/>
          <c:tx>
            <c:strRef>
              <c:f>Дефицит!$B$3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ln>
              <a:solidFill>
                <a:sysClr val="window" lastClr="FFFFFF"/>
              </a:solidFill>
            </a:ln>
          </c:spPr>
          <c:dLbls>
            <c:dLbl>
              <c:idx val="0"/>
              <c:layout>
                <c:manualLayout>
                  <c:x val="0"/>
                  <c:y val="0.32439327177932742"/>
                </c:manualLayout>
              </c:layout>
              <c:tx>
                <c:rich>
                  <a:bodyPr/>
                  <a:lstStyle/>
                  <a:p>
                    <a:pPr>
                      <a:defRPr b="1" u="sng">
                        <a:solidFill>
                          <a:schemeClr val="bg1"/>
                        </a:solidFill>
                        <a:latin typeface="Californian FB" pitchFamily="18" charset="0"/>
                      </a:defRPr>
                    </a:pPr>
                    <a:r>
                      <a:rPr lang="en-US" sz="2000" b="1" u="sng" dirty="0">
                        <a:solidFill>
                          <a:schemeClr val="bg1"/>
                        </a:solidFill>
                        <a:latin typeface="Californian FB" pitchFamily="18" charset="0"/>
                      </a:rPr>
                      <a:t>6</a:t>
                    </a:r>
                    <a:r>
                      <a:rPr lang="en-US" sz="2000" dirty="0">
                        <a:latin typeface="Georgia" panose="02040502050405020303" pitchFamily="18" charset="0"/>
                      </a:rPr>
                      <a:t>668,2</a:t>
                    </a:r>
                  </a:p>
                </c:rich>
              </c:tx>
              <c:spPr>
                <a:solidFill>
                  <a:srgbClr val="137F34"/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showVal val="1"/>
            </c:dLbl>
            <c:dLbl>
              <c:idx val="1"/>
              <c:layout>
                <c:manualLayout>
                  <c:x val="-1.7996866561311824E-3"/>
                  <c:y val="0.17321984065262669"/>
                </c:manualLayout>
              </c:layout>
              <c:tx>
                <c:rich>
                  <a:bodyPr/>
                  <a:lstStyle/>
                  <a:p>
                    <a:pPr>
                      <a:defRPr b="1" u="sng">
                        <a:solidFill>
                          <a:schemeClr val="bg1"/>
                        </a:solidFill>
                        <a:latin typeface="Californian FB" pitchFamily="18" charset="0"/>
                      </a:defRPr>
                    </a:pPr>
                    <a:r>
                      <a:rPr lang="en-US" sz="2000" b="1" u="sng" dirty="0">
                        <a:solidFill>
                          <a:schemeClr val="bg1"/>
                        </a:solidFill>
                        <a:latin typeface="Californian FB" pitchFamily="18" charset="0"/>
                      </a:rPr>
                      <a:t>6</a:t>
                    </a:r>
                    <a:r>
                      <a:rPr lang="en-US" sz="2000" dirty="0">
                        <a:latin typeface="Georgia" panose="02040502050405020303" pitchFamily="18" charset="0"/>
                      </a:rPr>
                      <a:t>359,2</a:t>
                    </a:r>
                  </a:p>
                </c:rich>
              </c:tx>
              <c:spPr>
                <a:solidFill>
                  <a:srgbClr val="137F34"/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showVal val="1"/>
            </c:dLbl>
            <c:dLbl>
              <c:idx val="2"/>
              <c:layout>
                <c:manualLayout>
                  <c:x val="5.3990599683935514E-3"/>
                  <c:y val="0.19526600219023377"/>
                </c:manualLayout>
              </c:layout>
              <c:tx>
                <c:rich>
                  <a:bodyPr/>
                  <a:lstStyle/>
                  <a:p>
                    <a:pPr>
                      <a:defRPr b="1" u="sng">
                        <a:solidFill>
                          <a:schemeClr val="bg1"/>
                        </a:solidFill>
                        <a:latin typeface="Californian FB" pitchFamily="18" charset="0"/>
                      </a:defRPr>
                    </a:pPr>
                    <a:r>
                      <a:rPr lang="en-US" sz="2000" b="1" u="sng" dirty="0">
                        <a:solidFill>
                          <a:schemeClr val="bg1"/>
                        </a:solidFill>
                        <a:latin typeface="Californian FB" pitchFamily="18" charset="0"/>
                      </a:rPr>
                      <a:t>6</a:t>
                    </a:r>
                    <a:r>
                      <a:rPr lang="en-US" sz="2000" dirty="0">
                        <a:latin typeface="Georgia" panose="02040502050405020303" pitchFamily="18" charset="0"/>
                      </a:rPr>
                      <a:t>401,2</a:t>
                    </a:r>
                  </a:p>
                </c:rich>
              </c:tx>
              <c:spPr>
                <a:solidFill>
                  <a:srgbClr val="137F34"/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showVal val="1"/>
            </c:dLbl>
            <c:spPr>
              <a:solidFill>
                <a:srgbClr val="137F34"/>
              </a:solidFill>
            </c:spPr>
            <c:txPr>
              <a:bodyPr/>
              <a:lstStyle/>
              <a:p>
                <a:pPr>
                  <a:defRPr b="1" u="sng">
                    <a:solidFill>
                      <a:schemeClr val="bg1"/>
                    </a:solidFill>
                    <a:latin typeface="Californian FB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Дефицит!$C$2:$E$2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Дефицит!$C$3:$E$3</c:f>
              <c:numCache>
                <c:formatCode>General</c:formatCode>
                <c:ptCount val="3"/>
                <c:pt idx="0">
                  <c:v>6668.2</c:v>
                </c:pt>
                <c:pt idx="1">
                  <c:v>6359.2</c:v>
                </c:pt>
                <c:pt idx="2">
                  <c:v>6401.2</c:v>
                </c:pt>
              </c:numCache>
            </c:numRef>
          </c:val>
        </c:ser>
        <c:ser>
          <c:idx val="1"/>
          <c:order val="1"/>
          <c:tx>
            <c:strRef>
              <c:f>Дефицит!$B$4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8064A2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</c:spPr>
          <c:dLbls>
            <c:dLbl>
              <c:idx val="0"/>
              <c:layout>
                <c:manualLayout>
                  <c:x val="1.9796553217443044E-2"/>
                  <c:y val="0.11338025933626422"/>
                </c:manualLayout>
              </c:layout>
              <c:showVal val="1"/>
            </c:dLbl>
            <c:dLbl>
              <c:idx val="1"/>
              <c:layout>
                <c:manualLayout>
                  <c:x val="2.519561318583655E-2"/>
                  <c:y val="6.6138484612820833E-2"/>
                </c:manualLayout>
              </c:layout>
              <c:showVal val="1"/>
            </c:dLbl>
            <c:dLbl>
              <c:idx val="2"/>
              <c:layout>
                <c:manualLayout>
                  <c:x val="4.4992166403279493E-2"/>
                  <c:y val="8.1885742853968602E-2"/>
                </c:manualLayout>
              </c:layout>
              <c:showVal val="1"/>
            </c:dLbl>
            <c:spPr>
              <a:solidFill>
                <a:srgbClr val="8064A2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2000" b="1" u="sng">
                    <a:solidFill>
                      <a:schemeClr val="bg1"/>
                    </a:solidFill>
                    <a:latin typeface="Californian FB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Дефицит!$C$2:$E$2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Дефицит!$C$4:$E$4</c:f>
              <c:numCache>
                <c:formatCode>General</c:formatCode>
                <c:ptCount val="3"/>
                <c:pt idx="0">
                  <c:v>6425.6</c:v>
                </c:pt>
                <c:pt idx="1">
                  <c:v>6107.3</c:v>
                </c:pt>
                <c:pt idx="2">
                  <c:v>6149.9</c:v>
                </c:pt>
              </c:numCache>
            </c:numRef>
          </c:val>
        </c:ser>
        <c:shape val="box"/>
        <c:axId val="66247680"/>
        <c:axId val="66265856"/>
        <c:axId val="43640128"/>
      </c:bar3DChart>
      <c:catAx>
        <c:axId val="66247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Georgia" panose="02040502050405020303" pitchFamily="18" charset="0"/>
              </a:defRPr>
            </a:pPr>
            <a:endParaRPr lang="ru-RU"/>
          </a:p>
        </c:txPr>
        <c:crossAx val="66265856"/>
        <c:crosses val="autoZero"/>
        <c:auto val="1"/>
        <c:lblAlgn val="ctr"/>
        <c:lblOffset val="100"/>
      </c:catAx>
      <c:valAx>
        <c:axId val="6626585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b="1">
                <a:latin typeface="Georgia" panose="02040502050405020303" pitchFamily="18" charset="0"/>
              </a:defRPr>
            </a:pPr>
            <a:endParaRPr lang="ru-RU"/>
          </a:p>
        </c:txPr>
        <c:crossAx val="66247680"/>
        <c:crosses val="autoZero"/>
        <c:crossBetween val="between"/>
      </c:valAx>
      <c:serAx>
        <c:axId val="436401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Georgia" panose="02040502050405020303" pitchFamily="18" charset="0"/>
              </a:defRPr>
            </a:pPr>
            <a:endParaRPr lang="ru-RU"/>
          </a:p>
        </c:txPr>
        <c:crossAx val="66265856"/>
        <c:crosses val="autoZero"/>
      </c:serAx>
    </c:plotArea>
    <c:plotVisOnly val="1"/>
    <c:dispBlanksAs val="gap"/>
  </c:chart>
  <c:externalData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Бюджетный кредит</c:v>
                </c:pt>
                <c:pt idx="1">
                  <c:v>Коммерческий кредит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41.2</c:v>
                </c:pt>
                <c:pt idx="1">
                  <c:v>58.8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0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Бюджетный кредит</c:v>
                </c:pt>
                <c:pt idx="1">
                  <c:v>Коммерческий кредит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17.5</c:v>
                </c:pt>
                <c:pt idx="1">
                  <c:v>82.5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0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Бюджетный кредит</c:v>
                </c:pt>
                <c:pt idx="1">
                  <c:v>Коммерческий кредит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21.2</c:v>
                </c:pt>
                <c:pt idx="1">
                  <c:v>78.8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0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Бюджетный кредит</c:v>
                </c:pt>
                <c:pt idx="1">
                  <c:v>Коммерческий кредит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15.4</c:v>
                </c:pt>
                <c:pt idx="1">
                  <c:v>84.6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0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10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5.6552678887112823E-2"/>
          <c:y val="8.1869429420278847E-2"/>
          <c:w val="0.94334573305247471"/>
          <c:h val="0.79294343117640265"/>
        </c:manualLayout>
      </c:layout>
      <c:bar3DChart>
        <c:barDir val="col"/>
        <c:grouping val="stacked"/>
        <c:ser>
          <c:idx val="1"/>
          <c:order val="0"/>
          <c:tx>
            <c:strRef>
              <c:f>Доходы!$B$31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6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u="sng" dirty="0"/>
                      <a:t>2 </a:t>
                    </a:r>
                    <a:r>
                      <a:rPr lang="en-US" sz="1800" u="sng" dirty="0" smtClean="0"/>
                      <a:t>347,0</a:t>
                    </a:r>
                    <a:endParaRPr lang="ru-RU" sz="1800" u="sng" dirty="0" smtClean="0"/>
                  </a:p>
                  <a:p>
                    <a:r>
                      <a:rPr lang="ru-RU" sz="1800" dirty="0" smtClean="0"/>
                      <a:t>58,0%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u="sng" dirty="0"/>
                      <a:t>2 </a:t>
                    </a:r>
                    <a:r>
                      <a:rPr lang="en-US" u="sng" dirty="0" smtClean="0"/>
                      <a:t>556,0</a:t>
                    </a:r>
                    <a:endParaRPr lang="ru-RU" u="sng" dirty="0" smtClean="0"/>
                  </a:p>
                  <a:p>
                    <a:r>
                      <a:rPr lang="ru-RU" dirty="0" smtClean="0"/>
                      <a:t>54,7%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u="sng"/>
                      <a:t>2 </a:t>
                    </a:r>
                    <a:r>
                      <a:rPr lang="en-US" u="sng" smtClean="0"/>
                      <a:t>799,0</a:t>
                    </a:r>
                    <a:endParaRPr lang="ru-RU" u="sng" smtClean="0"/>
                  </a:p>
                  <a:p>
                    <a:r>
                      <a:rPr lang="ru-RU" smtClean="0"/>
                      <a:t>54,6%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u="sng"/>
                      <a:t>2 </a:t>
                    </a:r>
                    <a:r>
                      <a:rPr lang="en-US" u="sng" smtClean="0"/>
                      <a:t>940,0</a:t>
                    </a:r>
                    <a:endParaRPr lang="ru-RU" u="sng" smtClean="0"/>
                  </a:p>
                  <a:p>
                    <a:r>
                      <a:rPr lang="ru-RU" smtClean="0"/>
                      <a:t>52,0%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u="sng"/>
                      <a:t>2 </a:t>
                    </a:r>
                    <a:r>
                      <a:rPr lang="en-US" u="sng" smtClean="0"/>
                      <a:t>518,8</a:t>
                    </a:r>
                    <a:endParaRPr lang="ru-RU" u="sng" smtClean="0"/>
                  </a:p>
                  <a:p>
                    <a:r>
                      <a:rPr lang="ru-RU" smtClean="0"/>
                      <a:t>38,6%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u="sng" dirty="0"/>
                      <a:t>2 </a:t>
                    </a:r>
                    <a:r>
                      <a:rPr lang="en-US" u="sng" dirty="0" smtClean="0"/>
                      <a:t>573,0</a:t>
                    </a:r>
                    <a:endParaRPr lang="ru-RU" u="sng" dirty="0" smtClean="0"/>
                  </a:p>
                  <a:p>
                    <a:r>
                      <a:rPr lang="ru-RU" dirty="0" smtClean="0"/>
                      <a:t>39,7%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u="sng"/>
                      <a:t>2 </a:t>
                    </a:r>
                    <a:r>
                      <a:rPr lang="en-US" u="sng" smtClean="0"/>
                      <a:t>450,6</a:t>
                    </a:r>
                    <a:endParaRPr lang="ru-RU" u="sng" smtClean="0"/>
                  </a:p>
                  <a:p>
                    <a:r>
                      <a:rPr lang="ru-RU" smtClean="0"/>
                      <a:t>38,1%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u="sng"/>
                      <a:t>2 </a:t>
                    </a:r>
                    <a:r>
                      <a:rPr lang="en-US" u="sng" smtClean="0"/>
                      <a:t>597,3</a:t>
                    </a:r>
                    <a:endParaRPr lang="ru-RU" u="sng" smtClean="0"/>
                  </a:p>
                  <a:p>
                    <a:r>
                      <a:rPr lang="ru-RU" smtClean="0"/>
                      <a:t>42,5%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u="sng"/>
                      <a:t>2 </a:t>
                    </a:r>
                    <a:r>
                      <a:rPr lang="en-US" u="sng" smtClean="0"/>
                      <a:t>645,4</a:t>
                    </a:r>
                    <a:endParaRPr lang="ru-RU" u="sng" smtClean="0"/>
                  </a:p>
                  <a:p>
                    <a:r>
                      <a:rPr lang="ru-RU" smtClean="0"/>
                      <a:t>43,0%</a:t>
                    </a:r>
                    <a:endParaRPr lang="en-US"/>
                  </a:p>
                </c:rich>
              </c:tx>
              <c:showVal val="1"/>
            </c:dLbl>
            <c:numFmt formatCode="#,##0.0" sourceLinked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txPr>
              <a:bodyPr/>
              <a:lstStyle/>
              <a:p>
                <a:pPr>
                  <a:defRPr sz="1800" b="0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lifornian FB" panose="0207040306080B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Доходы!$C$30:$K$30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Доходы!$C$31:$K$31</c:f>
              <c:numCache>
                <c:formatCode>#,##0.0</c:formatCode>
                <c:ptCount val="9"/>
                <c:pt idx="0">
                  <c:v>2347</c:v>
                </c:pt>
                <c:pt idx="1">
                  <c:v>2556</c:v>
                </c:pt>
                <c:pt idx="2">
                  <c:v>2799</c:v>
                </c:pt>
                <c:pt idx="3">
                  <c:v>2940</c:v>
                </c:pt>
                <c:pt idx="4">
                  <c:v>2518.8000000000002</c:v>
                </c:pt>
                <c:pt idx="5">
                  <c:v>2573</c:v>
                </c:pt>
                <c:pt idx="6" formatCode="General">
                  <c:v>2450.6</c:v>
                </c:pt>
                <c:pt idx="7" formatCode="General">
                  <c:v>2597.3000000000002</c:v>
                </c:pt>
                <c:pt idx="8" formatCode="General">
                  <c:v>2645.4</c:v>
                </c:pt>
              </c:numCache>
            </c:numRef>
          </c:val>
        </c:ser>
        <c:ser>
          <c:idx val="0"/>
          <c:order val="1"/>
          <c:tx>
            <c:strRef>
              <c:f>Доходы!$B$32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83000">
                  <a:schemeClr val="accent6">
                    <a:shade val="51000"/>
                    <a:satMod val="130000"/>
                  </a:schemeClr>
                </a:gs>
                <a:gs pos="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u="sng" dirty="0"/>
                      <a:t>1 </a:t>
                    </a:r>
                    <a:r>
                      <a:rPr lang="en-US" sz="1800" u="sng" dirty="0" smtClean="0"/>
                      <a:t>702,0</a:t>
                    </a:r>
                    <a:endParaRPr lang="ru-RU" sz="1800" u="sng" dirty="0" smtClean="0"/>
                  </a:p>
                  <a:p>
                    <a:r>
                      <a:rPr lang="ru-RU" sz="1800" dirty="0" smtClean="0"/>
                      <a:t>42,0%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u="sng" dirty="0"/>
                      <a:t>2 </a:t>
                    </a:r>
                    <a:r>
                      <a:rPr lang="en-US" u="sng" dirty="0" smtClean="0"/>
                      <a:t>115,0</a:t>
                    </a:r>
                    <a:endParaRPr lang="ru-RU" u="sng" dirty="0" smtClean="0"/>
                  </a:p>
                  <a:p>
                    <a:r>
                      <a:rPr lang="ru-RU" dirty="0" smtClean="0"/>
                      <a:t>45,3%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r>
                      <a:rPr lang="en-US" u="sng"/>
                      <a:t> </a:t>
                    </a:r>
                    <a:r>
                      <a:rPr lang="en-US" u="sng" smtClean="0"/>
                      <a:t>325,0</a:t>
                    </a:r>
                    <a:endParaRPr lang="ru-RU" u="sng" smtClean="0"/>
                  </a:p>
                  <a:p>
                    <a:r>
                      <a:rPr lang="ru-RU" smtClean="0"/>
                      <a:t>45,4%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u="sng"/>
                      <a:t>2 </a:t>
                    </a:r>
                    <a:r>
                      <a:rPr lang="en-US" u="sng" smtClean="0"/>
                      <a:t>718,9</a:t>
                    </a:r>
                    <a:endParaRPr lang="ru-RU" u="sng" smtClean="0"/>
                  </a:p>
                  <a:p>
                    <a:r>
                      <a:rPr lang="ru-RU" smtClean="0"/>
                      <a:t>48,0%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u="sng"/>
                      <a:t>4 </a:t>
                    </a:r>
                    <a:r>
                      <a:rPr lang="en-US" u="sng" smtClean="0"/>
                      <a:t>004,8</a:t>
                    </a:r>
                    <a:endParaRPr lang="ru-RU" u="sng" smtClean="0"/>
                  </a:p>
                  <a:p>
                    <a:r>
                      <a:rPr lang="ru-RU" smtClean="0"/>
                      <a:t>61,4%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u="sng" dirty="0" smtClean="0"/>
                      <a:t>3 909,2</a:t>
                    </a:r>
                  </a:p>
                  <a:p>
                    <a:r>
                      <a:rPr lang="ru-RU" dirty="0" smtClean="0"/>
                      <a:t>60,3%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u="sng"/>
                      <a:t>3 </a:t>
                    </a:r>
                    <a:r>
                      <a:rPr lang="en-US" u="sng" smtClean="0"/>
                      <a:t>975,0</a:t>
                    </a:r>
                    <a:endParaRPr lang="ru-RU" u="sng" smtClean="0"/>
                  </a:p>
                  <a:p>
                    <a:r>
                      <a:rPr lang="ru-RU" smtClean="0"/>
                      <a:t>61,9%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u="sng"/>
                      <a:t>3 </a:t>
                    </a:r>
                    <a:r>
                      <a:rPr lang="en-US" u="sng" smtClean="0"/>
                      <a:t>510,0</a:t>
                    </a:r>
                    <a:endParaRPr lang="ru-RU" u="sng" smtClean="0"/>
                  </a:p>
                  <a:p>
                    <a:r>
                      <a:rPr lang="ru-RU" smtClean="0"/>
                      <a:t>57,5%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u="sng"/>
                      <a:t>3 </a:t>
                    </a:r>
                    <a:r>
                      <a:rPr lang="en-US" u="sng" smtClean="0"/>
                      <a:t>504,5</a:t>
                    </a:r>
                    <a:endParaRPr lang="ru-RU" u="sng" smtClean="0"/>
                  </a:p>
                  <a:p>
                    <a:r>
                      <a:rPr lang="ru-RU" smtClean="0"/>
                      <a:t>57,0</a:t>
                    </a:r>
                    <a:endParaRPr lang="en-US"/>
                  </a:p>
                </c:rich>
              </c:tx>
              <c:showVal val="1"/>
            </c:dLbl>
            <c:numFmt formatCode="#,##0.0" sourceLinked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txPr>
              <a:bodyPr/>
              <a:lstStyle/>
              <a:p>
                <a:pPr>
                  <a:defRPr sz="1800" b="0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lifornian FB" panose="0207040306080B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Доходы!$C$30:$K$30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Доходы!$C$32:$K$32</c:f>
              <c:numCache>
                <c:formatCode>0.0</c:formatCode>
                <c:ptCount val="9"/>
                <c:pt idx="0">
                  <c:v>1702</c:v>
                </c:pt>
                <c:pt idx="1">
                  <c:v>2115</c:v>
                </c:pt>
                <c:pt idx="2">
                  <c:v>2325</c:v>
                </c:pt>
                <c:pt idx="3">
                  <c:v>2718.9</c:v>
                </c:pt>
                <c:pt idx="4">
                  <c:v>4004.8</c:v>
                </c:pt>
                <c:pt idx="5">
                  <c:v>3909.2</c:v>
                </c:pt>
                <c:pt idx="6">
                  <c:v>3975</c:v>
                </c:pt>
                <c:pt idx="7">
                  <c:v>3510</c:v>
                </c:pt>
                <c:pt idx="8" formatCode="General">
                  <c:v>3504.5</c:v>
                </c:pt>
              </c:numCache>
            </c:numRef>
          </c:val>
        </c:ser>
        <c:ser>
          <c:idx val="2"/>
          <c:order val="2"/>
          <c:tx>
            <c:strRef>
              <c:f>Доходы!$B$33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dLbls>
            <c:dLbl>
              <c:idx val="0"/>
              <c:layout>
                <c:manualLayout>
                  <c:x val="1.4054121647829221E-3"/>
                  <c:y val="9.3529206577043444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6.8741404818514013E-2"/>
                </c:manualLayout>
              </c:layout>
              <c:showVal val="1"/>
            </c:dLbl>
            <c:dLbl>
              <c:idx val="2"/>
              <c:layout>
                <c:manualLayout>
                  <c:x val="-1.4054121647829221E-3"/>
                  <c:y val="4.8373581168583833E-2"/>
                </c:manualLayout>
              </c:layout>
              <c:showVal val="1"/>
            </c:dLbl>
            <c:dLbl>
              <c:idx val="3"/>
              <c:layout>
                <c:manualLayout>
                  <c:x val="5.1531184082738466E-17"/>
                  <c:y val="2.0367823649930037E-2"/>
                </c:manualLayout>
              </c:layout>
              <c:showVal val="1"/>
            </c:dLbl>
            <c:dLbl>
              <c:idx val="4"/>
              <c:layout>
                <c:manualLayout>
                  <c:x val="-1.5459533812612083E-2"/>
                  <c:y val="-5.0318091377194132E-2"/>
                </c:manualLayout>
              </c:layout>
              <c:showVal val="1"/>
            </c:dLbl>
            <c:dLbl>
              <c:idx val="5"/>
              <c:layout>
                <c:manualLayout>
                  <c:x val="-4.2162364943487502E-3"/>
                  <c:y val="-4.02981786667017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6 482,2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2.8108243295658329E-3"/>
                  <c:y val="-1.2729889781206281E-2"/>
                </c:manualLayout>
              </c:layout>
              <c:showVal val="1"/>
            </c:dLbl>
            <c:dLbl>
              <c:idx val="7"/>
              <c:layout>
                <c:manualLayout>
                  <c:x val="7.0270608239145823E-3"/>
                  <c:y val="0"/>
                </c:manualLayout>
              </c:layout>
              <c:showVal val="1"/>
            </c:dLbl>
            <c:dLbl>
              <c:idx val="8"/>
              <c:layout>
                <c:manualLayout>
                  <c:x val="1.5459533812612123E-2"/>
                  <c:y val="0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2400" b="1" cap="none" spc="0">
                    <a:ln w="19050" cmpd="sng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  <a:latin typeface="Californian FB" panose="0207040306080B0302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Доходы!$C$30:$K$30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Доходы!$C$33:$K$33</c:f>
              <c:numCache>
                <c:formatCode>#,##0.0</c:formatCode>
                <c:ptCount val="9"/>
                <c:pt idx="0">
                  <c:v>4049</c:v>
                </c:pt>
                <c:pt idx="1">
                  <c:v>4671</c:v>
                </c:pt>
                <c:pt idx="2">
                  <c:v>5124</c:v>
                </c:pt>
                <c:pt idx="3">
                  <c:v>5658.9</c:v>
                </c:pt>
                <c:pt idx="4">
                  <c:v>6523.6</c:v>
                </c:pt>
                <c:pt idx="5">
                  <c:v>3909</c:v>
                </c:pt>
                <c:pt idx="6" formatCode="General">
                  <c:v>6425.6</c:v>
                </c:pt>
                <c:pt idx="7" formatCode="General">
                  <c:v>6107.3</c:v>
                </c:pt>
                <c:pt idx="8" formatCode="General">
                  <c:v>6149.9</c:v>
                </c:pt>
              </c:numCache>
            </c:numRef>
          </c:val>
        </c:ser>
        <c:gapWidth val="100"/>
        <c:shape val="box"/>
        <c:axId val="50144768"/>
        <c:axId val="50146304"/>
        <c:axId val="0"/>
      </c:bar3DChart>
      <c:catAx>
        <c:axId val="50144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anose="02040502050405020303" pitchFamily="18" charset="0"/>
              </a:defRPr>
            </a:pPr>
            <a:endParaRPr lang="ru-RU"/>
          </a:p>
        </c:txPr>
        <c:crossAx val="50146304"/>
        <c:crosses val="autoZero"/>
        <c:auto val="1"/>
        <c:lblAlgn val="ctr"/>
        <c:lblOffset val="0"/>
      </c:catAx>
      <c:valAx>
        <c:axId val="50146304"/>
        <c:scaling>
          <c:orientation val="minMax"/>
          <c:max val="7000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100">
                <a:latin typeface="Georgia" panose="02040502050405020303" pitchFamily="18" charset="0"/>
              </a:defRPr>
            </a:pPr>
            <a:endParaRPr lang="ru-RU"/>
          </a:p>
        </c:txPr>
        <c:crossAx val="501447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Georgia" panose="02040502050405020303" pitchFamily="18" charset="0"/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Социально-культурная сфера</c:v>
                </c:pt>
                <c:pt idx="1">
                  <c:v>Производственная сфера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4837272</c:v>
                </c:pt>
                <c:pt idx="1">
                  <c:v>1522904.3</c:v>
                </c:pt>
                <c:pt idx="2">
                  <c:v>677203.3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</c:legend>
    <c:plotVisOnly val="1"/>
  </c:chart>
  <c:spPr>
    <a:ln w="57150"/>
  </c:spPr>
  <c:txPr>
    <a:bodyPr/>
    <a:lstStyle/>
    <a:p>
      <a:pPr>
        <a:defRPr sz="1800">
          <a:latin typeface="Californian FB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10"/>
      <c:rAngAx val="1"/>
    </c:view3D>
    <c:floor>
      <c:spPr>
        <a:scene3d>
          <a:camera prst="orthographicFront"/>
          <a:lightRig rig="threePt" dir="t"/>
        </a:scene3d>
        <a:sp3d>
          <a:bevelT w="19050"/>
          <a:contourClr>
            <a:srgbClr val="000000"/>
          </a:contourClr>
        </a:sp3d>
      </c:spPr>
    </c:floor>
    <c:plotArea>
      <c:layout/>
      <c:bar3DChart>
        <c:barDir val="col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277.60000000000002</c:v>
                </c:pt>
                <c:pt idx="1">
                  <c:v>425.5</c:v>
                </c:pt>
                <c:pt idx="2">
                  <c:v>899.9</c:v>
                </c:pt>
                <c:pt idx="3">
                  <c:v>855.5</c:v>
                </c:pt>
                <c:pt idx="4">
                  <c:v>879.1</c:v>
                </c:pt>
                <c:pt idx="5">
                  <c:v>591.20000000000005</c:v>
                </c:pt>
              </c:numCache>
            </c:numRef>
          </c:val>
        </c:ser>
        <c:shape val="box"/>
        <c:axId val="91397120"/>
        <c:axId val="91415296"/>
        <c:axId val="0"/>
      </c:bar3DChart>
      <c:catAx>
        <c:axId val="91397120"/>
        <c:scaling>
          <c:orientation val="minMax"/>
        </c:scaling>
        <c:axPos val="b"/>
        <c:numFmt formatCode="General" sourceLinked="1"/>
        <c:tickLblPos val="nextTo"/>
        <c:crossAx val="91415296"/>
        <c:crosses val="autoZero"/>
        <c:auto val="1"/>
        <c:lblAlgn val="ctr"/>
        <c:lblOffset val="100"/>
      </c:catAx>
      <c:valAx>
        <c:axId val="91415296"/>
        <c:scaling>
          <c:orientation val="minMax"/>
        </c:scaling>
        <c:delete val="1"/>
        <c:axPos val="l"/>
        <c:numFmt formatCode="General" sourceLinked="1"/>
        <c:tickLblPos val="none"/>
        <c:crossAx val="91397120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Californian FB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10"/>
      <c:rAngAx val="1"/>
    </c:view3D>
    <c:floor>
      <c:spPr>
        <a:scene3d>
          <a:camera prst="orthographicFront"/>
          <a:lightRig rig="threePt" dir="t"/>
        </a:scene3d>
        <a:sp3d>
          <a:bevelT w="19050"/>
          <a:contourClr>
            <a:srgbClr val="000000"/>
          </a:contourClr>
        </a:sp3d>
      </c:spPr>
    </c:floor>
    <c:plotArea>
      <c:layout/>
      <c:bar3DChart>
        <c:barDir val="col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</c:v>
                </c:pt>
                <c:pt idx="1">
                  <c:v>28</c:v>
                </c:pt>
                <c:pt idx="2">
                  <c:v>32</c:v>
                </c:pt>
                <c:pt idx="3">
                  <c:v>36</c:v>
                </c:pt>
                <c:pt idx="4">
                  <c:v>28</c:v>
                </c:pt>
                <c:pt idx="5">
                  <c:v>31</c:v>
                </c:pt>
              </c:numCache>
            </c:numRef>
          </c:val>
        </c:ser>
        <c:shape val="box"/>
        <c:axId val="92798976"/>
        <c:axId val="92800512"/>
        <c:axId val="0"/>
      </c:bar3DChart>
      <c:catAx>
        <c:axId val="92798976"/>
        <c:scaling>
          <c:orientation val="minMax"/>
        </c:scaling>
        <c:axPos val="b"/>
        <c:numFmt formatCode="General" sourceLinked="1"/>
        <c:tickLblPos val="nextTo"/>
        <c:crossAx val="92800512"/>
        <c:crosses val="autoZero"/>
        <c:auto val="1"/>
        <c:lblAlgn val="ctr"/>
        <c:lblOffset val="100"/>
      </c:catAx>
      <c:valAx>
        <c:axId val="92800512"/>
        <c:scaling>
          <c:orientation val="minMax"/>
        </c:scaling>
        <c:delete val="1"/>
        <c:axPos val="l"/>
        <c:numFmt formatCode="General" sourceLinked="1"/>
        <c:tickLblPos val="none"/>
        <c:crossAx val="92798976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Californian FB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808878713429404"/>
          <c:y val="0.14851207579653444"/>
          <c:w val="0.89191121286570663"/>
          <c:h val="0.6685645632324128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Бюджетный кредит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1.4166208216936213E-3"/>
                  <c:y val="-4.3216621014931537E-3"/>
                </c:manualLayout>
              </c:layout>
              <c:showVal val="1"/>
            </c:dLbl>
            <c:dLbl>
              <c:idx val="1"/>
              <c:delete val="1"/>
            </c:dLbl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Оценка 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32</c:v>
                </c:pt>
                <c:pt idx="1">
                  <c:v>0</c:v>
                </c:pt>
                <c:pt idx="2">
                  <c:v>9</c:v>
                </c:pt>
                <c:pt idx="3">
                  <c:v>80</c:v>
                </c:pt>
                <c:pt idx="4">
                  <c:v>550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Коммерческий кредит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delete val="1"/>
            </c:dLbl>
            <c:dLbl>
              <c:idx val="2"/>
              <c:layout>
                <c:manualLayout>
                  <c:x val="2.9766969164701342E-3"/>
                  <c:y val="-2.8124999999999987E-2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Оценка 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240</c:v>
                </c:pt>
                <c:pt idx="3">
                  <c:v>388.4</c:v>
                </c:pt>
                <c:pt idx="4">
                  <c:v>783.6</c:v>
                </c:pt>
                <c:pt idx="5">
                  <c:v>945.2</c:v>
                </c:pt>
                <c:pt idx="6">
                  <c:v>744</c:v>
                </c:pt>
                <c:pt idx="7">
                  <c:v>1098</c:v>
                </c:pt>
              </c:numCache>
            </c:numRef>
          </c:val>
        </c:ser>
        <c:dLbls>
          <c:showVal val="1"/>
        </c:dLbls>
        <c:shape val="box"/>
        <c:axId val="93330816"/>
        <c:axId val="93329280"/>
        <c:axId val="0"/>
      </c:bar3DChart>
      <c:valAx>
        <c:axId val="93329280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>
                <a:latin typeface="Georgia" panose="02040502050405020303" pitchFamily="18" charset="0"/>
              </a:defRPr>
            </a:pPr>
            <a:endParaRPr lang="ru-RU"/>
          </a:p>
        </c:txPr>
        <c:crossAx val="93330816"/>
        <c:crosses val="autoZero"/>
        <c:crossBetween val="between"/>
      </c:valAx>
      <c:catAx>
        <c:axId val="933308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Georgia" panose="02040502050405020303" pitchFamily="18" charset="0"/>
              </a:defRPr>
            </a:pPr>
            <a:endParaRPr lang="ru-RU"/>
          </a:p>
        </c:txPr>
        <c:crossAx val="93329280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25595308398950156"/>
          <c:y val="0.90199327196776458"/>
          <c:w val="0.50753827646544181"/>
          <c:h val="5.105837122472371E-2"/>
        </c:manualLayout>
      </c:layout>
      <c:txPr>
        <a:bodyPr/>
        <a:lstStyle/>
        <a:p>
          <a:pPr>
            <a:defRPr>
              <a:latin typeface="Georgia" panose="02040502050405020303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7305096181725139E-2"/>
          <c:y val="4.3934445880282308E-2"/>
          <c:w val="0.7335458661774733"/>
          <c:h val="0.79145738192832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explosion val="6"/>
          <c:dPt>
            <c:idx val="0"/>
            <c:explosion val="0"/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Бюджетный кредит</c:v>
                </c:pt>
                <c:pt idx="1">
                  <c:v>Коммерческий кредит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0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Бюджетный кредит</c:v>
                </c:pt>
                <c:pt idx="1">
                  <c:v>Коммерческий кредит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3.6</c:v>
                </c:pt>
                <c:pt idx="1">
                  <c:v>96.4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0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3523080768803484E-2"/>
          <c:y val="0.23368748501628511"/>
          <c:w val="0.74272303077435864"/>
          <c:h val="0.625450973283672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Бюджетный кредит</c:v>
                </c:pt>
                <c:pt idx="1">
                  <c:v>Коммерческий кредит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17.100000000000001</c:v>
                </c:pt>
                <c:pt idx="1">
                  <c:v>82.9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0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18831" cy="493473"/>
          </a:xfrm>
          <a:prstGeom prst="rect">
            <a:avLst/>
          </a:prstGeom>
        </p:spPr>
        <p:txBody>
          <a:bodyPr vert="horz" lIns="90321" tIns="45161" rIns="90321" bIns="451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3"/>
            <a:ext cx="2918831" cy="493473"/>
          </a:xfrm>
          <a:prstGeom prst="rect">
            <a:avLst/>
          </a:prstGeom>
        </p:spPr>
        <p:txBody>
          <a:bodyPr vert="horz" lIns="90321" tIns="45161" rIns="90321" bIns="451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55D2A2-FC15-48E7-8616-EB49353243FA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4303"/>
            <a:ext cx="2918831" cy="493473"/>
          </a:xfrm>
          <a:prstGeom prst="rect">
            <a:avLst/>
          </a:prstGeom>
        </p:spPr>
        <p:txBody>
          <a:bodyPr vert="horz" lIns="90321" tIns="45161" rIns="90321" bIns="451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4303"/>
            <a:ext cx="2918831" cy="493473"/>
          </a:xfrm>
          <a:prstGeom prst="rect">
            <a:avLst/>
          </a:prstGeom>
        </p:spPr>
        <p:txBody>
          <a:bodyPr vert="horz" lIns="90321" tIns="45161" rIns="90321" bIns="451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E9EA21-F4A3-4738-8FE2-D636B5717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8890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18831" cy="493473"/>
          </a:xfrm>
          <a:prstGeom prst="rect">
            <a:avLst/>
          </a:prstGeom>
        </p:spPr>
        <p:txBody>
          <a:bodyPr vert="horz" lIns="90321" tIns="45161" rIns="90321" bIns="451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3"/>
            <a:ext cx="2918831" cy="493473"/>
          </a:xfrm>
          <a:prstGeom prst="rect">
            <a:avLst/>
          </a:prstGeom>
        </p:spPr>
        <p:txBody>
          <a:bodyPr vert="horz" lIns="90321" tIns="45161" rIns="90321" bIns="451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6153B3-EB5D-44C0-8939-053FF692DF46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739775"/>
            <a:ext cx="5922963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21" tIns="45161" rIns="90321" bIns="4516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9"/>
            <a:ext cx="5388610" cy="4441269"/>
          </a:xfrm>
          <a:prstGeom prst="rect">
            <a:avLst/>
          </a:prstGeom>
        </p:spPr>
        <p:txBody>
          <a:bodyPr vert="horz" lIns="90321" tIns="45161" rIns="90321" bIns="4516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4303"/>
            <a:ext cx="2918831" cy="493473"/>
          </a:xfrm>
          <a:prstGeom prst="rect">
            <a:avLst/>
          </a:prstGeom>
        </p:spPr>
        <p:txBody>
          <a:bodyPr vert="horz" lIns="90321" tIns="45161" rIns="90321" bIns="451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4303"/>
            <a:ext cx="2918831" cy="493473"/>
          </a:xfrm>
          <a:prstGeom prst="rect">
            <a:avLst/>
          </a:prstGeom>
        </p:spPr>
        <p:txBody>
          <a:bodyPr vert="horz" lIns="90321" tIns="45161" rIns="90321" bIns="451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82EC02-33C7-40C8-8E82-59C2DDA0E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5867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8224-1870-4C13-BB34-0134903B6B2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9B0B9-0F42-412A-8AB3-CDFBF80DF621}" type="datetimeFigureOut">
              <a:rPr lang="en-US" smtClean="0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59753-5470-401D-BAF9-7592A2DE2B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9B0B9-0F42-412A-8AB3-CDFBF80DF621}" type="datetimeFigureOut">
              <a:rPr lang="en-US" smtClean="0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59753-5470-401D-BAF9-7592A2DE2B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9B0B9-0F42-412A-8AB3-CDFBF80DF621}" type="datetimeFigureOut">
              <a:rPr lang="en-US" smtClean="0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59753-5470-401D-BAF9-7592A2DE2B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4" y="1815705"/>
            <a:ext cx="7609742" cy="3670433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6" y="1276615"/>
            <a:ext cx="7609743" cy="384545"/>
          </a:xfrm>
        </p:spPr>
        <p:txBody>
          <a:bodyPr tIns="0" bIns="0" anchor="t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604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3AC6-C27E-445E-8330-17275122CB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F266-13FF-4AB3-BBCE-EB3B8D0EBB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30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3AC6-C27E-445E-8330-17275122CB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F266-13FF-4AB3-BBCE-EB3B8D0EBB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486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3AC6-C27E-445E-8330-17275122CB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F266-13FF-4AB3-BBCE-EB3B8D0EBB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257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3AC6-C27E-445E-8330-17275122CB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F266-13FF-4AB3-BBCE-EB3B8D0EBB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360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3AC6-C27E-445E-8330-17275122CB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F266-13FF-4AB3-BBCE-EB3B8D0EBB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54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3AC6-C27E-445E-8330-17275122CB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F266-13FF-4AB3-BBCE-EB3B8D0EBB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736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3AC6-C27E-445E-8330-17275122CB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F266-13FF-4AB3-BBCE-EB3B8D0EBB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60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9B0B9-0F42-412A-8AB3-CDFBF80DF621}" type="datetimeFigureOut">
              <a:rPr lang="en-US" smtClean="0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59753-5470-401D-BAF9-7592A2DE2B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3AC6-C27E-445E-8330-17275122CB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F266-13FF-4AB3-BBCE-EB3B8D0EBB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733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3AC6-C27E-445E-8330-17275122CB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F266-13FF-4AB3-BBCE-EB3B8D0EBB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001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3AC6-C27E-445E-8330-17275122CB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F266-13FF-4AB3-BBCE-EB3B8D0EBB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339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3AC6-C27E-445E-8330-17275122CB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F266-13FF-4AB3-BBCE-EB3B8D0EBB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407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4" y="1815705"/>
            <a:ext cx="7609742" cy="3670433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6" y="1276615"/>
            <a:ext cx="7609743" cy="384545"/>
          </a:xfrm>
        </p:spPr>
        <p:txBody>
          <a:bodyPr tIns="0" bIns="0" anchor="t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834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90500"/>
            <a:ext cx="6781800" cy="7368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079500"/>
            <a:ext cx="8229600" cy="4025636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5334000"/>
            <a:ext cx="2133600" cy="227542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733800" y="5487458"/>
            <a:ext cx="2133600" cy="227542"/>
          </a:xfrm>
        </p:spPr>
        <p:txBody>
          <a:bodyPr/>
          <a:lstStyle>
            <a:lvl1pPr>
              <a:defRPr/>
            </a:lvl1pPr>
          </a:lstStyle>
          <a:p>
            <a:fld id="{55777362-669D-417A-87D0-1655B5E10310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943600" y="5376333"/>
            <a:ext cx="2895600" cy="22754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42886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Click="0">
        <p14:switch dir="r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9B0B9-0F42-412A-8AB3-CDFBF80DF621}" type="datetimeFigureOut">
              <a:rPr lang="en-US" smtClean="0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59753-5470-401D-BAF9-7592A2DE2B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9B0B9-0F42-412A-8AB3-CDFBF80DF621}" type="datetimeFigureOut">
              <a:rPr lang="en-US" smtClean="0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59753-5470-401D-BAF9-7592A2DE2B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9B0B9-0F42-412A-8AB3-CDFBF80DF621}" type="datetimeFigureOut">
              <a:rPr lang="en-US" smtClean="0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59753-5470-401D-BAF9-7592A2DE2B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9B0B9-0F42-412A-8AB3-CDFBF80DF621}" type="datetimeFigureOut">
              <a:rPr lang="en-US" smtClean="0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59753-5470-401D-BAF9-7592A2DE2B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9B0B9-0F42-412A-8AB3-CDFBF80DF621}" type="datetimeFigureOut">
              <a:rPr lang="en-US" smtClean="0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59753-5470-401D-BAF9-7592A2DE2B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9B0B9-0F42-412A-8AB3-CDFBF80DF621}" type="datetimeFigureOut">
              <a:rPr lang="en-US" smtClean="0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59753-5470-401D-BAF9-7592A2DE2B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9B0B9-0F42-412A-8AB3-CDFBF80DF621}" type="datetimeFigureOut">
              <a:rPr lang="en-US" smtClean="0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59753-5470-401D-BAF9-7592A2DE2B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E9B0B9-0F42-412A-8AB3-CDFBF80DF621}" type="datetimeFigureOut">
              <a:rPr lang="en-US" smtClean="0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D59753-5470-401D-BAF9-7592A2DE2B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E3C3AC6-C27E-445E-8330-17275122CB0F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16.12.2015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5F7F266-13FF-4AB3-BBCE-EB3B8D0EBBA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99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5.jpeg"/><Relationship Id="rId7" Type="http://schemas.openxmlformats.org/officeDocument/2006/relationships/chart" Target="../charts/chart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10" Type="http://schemas.openxmlformats.org/officeDocument/2006/relationships/chart" Target="../charts/chart13.xml"/><Relationship Id="rId4" Type="http://schemas.openxmlformats.org/officeDocument/2006/relationships/chart" Target="../charts/chart8.xml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3707904" y="4533900"/>
            <a:ext cx="5131296" cy="898061"/>
          </a:xfrm>
          <a:prstGeom prst="rect">
            <a:avLst/>
          </a:prstGeom>
        </p:spPr>
        <p:txBody>
          <a:bodyPr vert="horz" lIns="91440" tIns="0" rIns="91440" bIns="45720" rtlCol="0">
            <a:normAutofit fontScale="92500"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Clr>
                <a:srgbClr val="EEECE1"/>
              </a:buClr>
              <a:buFont typeface="Arial" pitchFamily="34" charset="0"/>
              <a:buNone/>
            </a:pPr>
            <a:r>
              <a:rPr lang="ru-RU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Волкомурова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Елена Анатольевна – заместитель главы администрации - начальник Департамента финансов администрации МО ГО «Сыктывкар»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7" descr="http://go4.imgsmail.ru/imgpreview?key=5893e6a7acb1a1f9&amp;mb=imgdb_preview_478"/>
          <p:cNvPicPr>
            <a:picLocks noChangeAspect="1" noChangeArrowheads="1"/>
          </p:cNvPicPr>
          <p:nvPr/>
        </p:nvPicPr>
        <p:blipFill rotWithShape="1">
          <a:blip r:embed="rId2" cstate="print"/>
          <a:srcRect b="21288"/>
          <a:stretch/>
        </p:blipFill>
        <p:spPr bwMode="auto">
          <a:xfrm>
            <a:off x="0" y="419100"/>
            <a:ext cx="1911102" cy="101838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3" name="Picture 6" descr="http://sdelanounas.ru/i/c/2/c2RlbGFub3VuYXMucnUvdXBsb2Fkcy8xLzAvMTAwMTM1MzA1MTMxNS5qcGV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09700"/>
            <a:ext cx="1707480" cy="1144719"/>
          </a:xfrm>
          <a:prstGeom prst="rect">
            <a:avLst/>
          </a:prstGeom>
          <a:noFill/>
        </p:spPr>
      </p:pic>
      <p:pic>
        <p:nvPicPr>
          <p:cNvPr id="14" name="Picture 29" descr="http://bezformata.ru/content/Images/000/013/698/image136988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71500"/>
            <a:ext cx="1584176" cy="990110"/>
          </a:xfrm>
          <a:prstGeom prst="rect">
            <a:avLst/>
          </a:prstGeom>
          <a:noFill/>
        </p:spPr>
      </p:pic>
      <p:pic>
        <p:nvPicPr>
          <p:cNvPr id="15" name="Picture 14" descr="http://russianballet.ru/antre/siktivkar06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562100"/>
            <a:ext cx="1790079" cy="848199"/>
          </a:xfrm>
          <a:prstGeom prst="rect">
            <a:avLst/>
          </a:prstGeom>
          <a:noFill/>
        </p:spPr>
      </p:pic>
      <p:pic>
        <p:nvPicPr>
          <p:cNvPr id="16" name="Picture 31" descr="http://progorod11.ru/userfiles/picoriginal/img-20130901134114-583.jpg"/>
          <p:cNvPicPr>
            <a:picLocks noChangeAspect="1" noChangeArrowheads="1"/>
          </p:cNvPicPr>
          <p:nvPr/>
        </p:nvPicPr>
        <p:blipFill rotWithShape="1">
          <a:blip r:embed="rId6" cstate="print"/>
          <a:srcRect l="267" r="6220"/>
          <a:stretch/>
        </p:blipFill>
        <p:spPr bwMode="auto">
          <a:xfrm>
            <a:off x="0" y="3619500"/>
            <a:ext cx="1750764" cy="1246859"/>
          </a:xfrm>
          <a:prstGeom prst="rect">
            <a:avLst/>
          </a:prstGeom>
          <a:noFill/>
        </p:spPr>
      </p:pic>
      <p:pic>
        <p:nvPicPr>
          <p:cNvPr id="17" name="Picture 12" descr="http://komionline.ru/media/images/2013/03/26/h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543300"/>
            <a:ext cx="1728192" cy="1330378"/>
          </a:xfrm>
          <a:prstGeom prst="rect">
            <a:avLst/>
          </a:prstGeom>
          <a:noFill/>
        </p:spPr>
      </p:pic>
      <p:pic>
        <p:nvPicPr>
          <p:cNvPr id="18" name="Picture 16" descr="http://komionline.ru/media/images/2011/05/14/posadkasos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4837720"/>
            <a:ext cx="852412" cy="877280"/>
          </a:xfrm>
          <a:prstGeom prst="rect">
            <a:avLst/>
          </a:prstGeom>
          <a:noFill/>
        </p:spPr>
      </p:pic>
      <p:pic>
        <p:nvPicPr>
          <p:cNvPr id="19" name="Picture 18" descr="http://rukzakputeschestwennika.ru/wp-content/uploads/2012/02/12siktiwka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552700"/>
            <a:ext cx="1728700" cy="1029583"/>
          </a:xfrm>
          <a:prstGeom prst="rect">
            <a:avLst/>
          </a:prstGeom>
          <a:noFill/>
        </p:spPr>
      </p:pic>
      <p:pic>
        <p:nvPicPr>
          <p:cNvPr id="20" name="Picture 25" descr="http://komionline.ru/images/salu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790994"/>
            <a:ext cx="1220425" cy="92400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1" name="Picture 20" descr="http://www.bnkomi.ru/content/news/images/20177/KAB_5516_preview_6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76400" y="2400300"/>
            <a:ext cx="1800200" cy="1155374"/>
          </a:xfrm>
          <a:prstGeom prst="rect">
            <a:avLst/>
          </a:prstGeom>
          <a:noFill/>
        </p:spPr>
      </p:pic>
      <p:pic>
        <p:nvPicPr>
          <p:cNvPr id="22" name="Picture 10" descr="http://u-ilim.ru/uploads/posts/2013-06/1371798443_0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4760721"/>
            <a:ext cx="1585342" cy="954279"/>
          </a:xfrm>
          <a:prstGeom prst="rect">
            <a:avLst/>
          </a:prstGeom>
          <a:noFill/>
        </p:spPr>
      </p:pic>
      <p:pic>
        <p:nvPicPr>
          <p:cNvPr id="26" name="Picture 1" descr="C:\Documents and Settings\natsin\Мои документы\Мои рисунки\Рисунок1.png"/>
          <p:cNvPicPr>
            <a:picLocks noChangeAspect="1" noChangeArrowheads="1"/>
          </p:cNvPicPr>
          <p:nvPr/>
        </p:nvPicPr>
        <p:blipFill rotWithShape="1">
          <a:blip r:embed="rId13" cstate="print"/>
          <a:srcRect l="58399" r="39208" b="94781"/>
          <a:stretch/>
        </p:blipFill>
        <p:spPr bwMode="auto">
          <a:xfrm>
            <a:off x="8929028" y="1116254"/>
            <a:ext cx="176241" cy="15714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0" y="0"/>
            <a:ext cx="8305800" cy="3429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Администрация МО ГО «Сыктывкар»</a:t>
            </a:r>
            <a:endParaRPr lang="ru-RU" sz="2300" dirty="0"/>
          </a:p>
        </p:txBody>
      </p:sp>
      <p:pic>
        <p:nvPicPr>
          <p:cNvPr id="27" name="Picture 2" descr="C:\Documents and Settings\Sunyaev-YR\Мои документы\Мои рисунки\0d87d1f475e0ecea48f0d4fafa6f467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0"/>
            <a:ext cx="838200" cy="110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1143000"/>
            <a:ext cx="5715000" cy="2921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  <a:br>
              <a:rPr lang="ru-RU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«Сыктывкар»</a:t>
            </a:r>
            <a:r>
              <a:rPr 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основные тенденции и перспективы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3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2e2dc664578b2211c34df1a9e0771b.jpe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794" y="0"/>
            <a:ext cx="9120206" cy="57978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295400" y="1485900"/>
            <a:ext cx="6215106" cy="193014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БЛАГОДАРЮ ЗА ВНИМАНИЕ!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8305800" cy="3429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Администрация МО ГО «Сыктывкар»</a:t>
            </a:r>
            <a:endParaRPr lang="ru-RU" sz="2300" dirty="0"/>
          </a:p>
        </p:txBody>
      </p:sp>
      <p:pic>
        <p:nvPicPr>
          <p:cNvPr id="7" name="Picture 2" descr="C:\Documents and Settings\Sunyaev-YR\Мои документы\Мои рисунки\0d87d1f475e0ecea48f0d4fafa6f4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838200" cy="110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Администратор\Pictures\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924300"/>
            <a:ext cx="2286745" cy="1647263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52400" y="3924300"/>
            <a:ext cx="2133600" cy="95410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–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поступающие в бюджет средства</a:t>
            </a:r>
            <a:endParaRPr lang="ru-RU" sz="1400" b="1" i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19600" y="3848100"/>
            <a:ext cx="2483768" cy="95410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-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выплачиваемые из бюджета средства</a:t>
            </a:r>
            <a:endParaRPr lang="ru-RU" sz="1400" b="1" i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52400" y="4838700"/>
            <a:ext cx="2232248" cy="686448"/>
          </a:xfrm>
          <a:prstGeom prst="roundRect">
            <a:avLst>
              <a:gd name="adj" fmla="val 945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4572000" y="4762500"/>
            <a:ext cx="2286000" cy="735043"/>
          </a:xfrm>
          <a:prstGeom prst="roundRect">
            <a:avLst>
              <a:gd name="adj" fmla="val 945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143000" y="266700"/>
            <a:ext cx="8487444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>
                <a:solidFill>
                  <a:prstClr val="black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МО ГО «Сыктывкар» </a:t>
            </a:r>
          </a:p>
          <a:p>
            <a:pPr marL="342900" lvl="0" indent="-342900"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>
                <a:solidFill>
                  <a:prstClr val="black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prstClr val="black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а 2015 год</a:t>
            </a:r>
            <a:endParaRPr lang="ru-RU" b="1" dirty="0">
              <a:solidFill>
                <a:prstClr val="black"/>
              </a:solidFill>
              <a:effectLst>
                <a:glow rad="101600">
                  <a:srgbClr val="9BBB59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21"/>
          <p:cNvGrpSpPr>
            <a:grpSpLocks/>
          </p:cNvGrpSpPr>
          <p:nvPr/>
        </p:nvGrpSpPr>
        <p:grpSpPr bwMode="auto">
          <a:xfrm>
            <a:off x="5334000" y="419100"/>
            <a:ext cx="2895600" cy="2305778"/>
            <a:chOff x="5928261" y="1035533"/>
            <a:chExt cx="2834648" cy="457524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299733" y="2799681"/>
              <a:ext cx="576292" cy="278955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047200" y="2093934"/>
              <a:ext cx="576293" cy="3516848"/>
            </a:xfrm>
            <a:prstGeom prst="rect">
              <a:avLst/>
            </a:prstGeom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884138" y="3757138"/>
              <a:ext cx="576292" cy="1832102"/>
            </a:xfrm>
            <a:prstGeom prst="rect">
              <a:avLst/>
            </a:prstGeom>
            <a:solidFill>
              <a:srgbClr val="FFD9D5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" name="Прямоугольник 13"/>
            <p:cNvSpPr>
              <a:spLocks noChangeArrowheads="1"/>
            </p:cNvSpPr>
            <p:nvPr/>
          </p:nvSpPr>
          <p:spPr bwMode="auto">
            <a:xfrm>
              <a:off x="5928261" y="1640334"/>
              <a:ext cx="1193762" cy="1160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 dirty="0" smtClean="0">
                  <a:latin typeface="Times New Roman" pitchFamily="18" charset="0"/>
                  <a:cs typeface="Times New Roman" pitchFamily="18" charset="0"/>
                </a:rPr>
                <a:t>6 482,2</a:t>
              </a:r>
            </a:p>
            <a:p>
              <a:pPr algn="ctr"/>
              <a:r>
                <a:rPr lang="ru-RU" altLang="ru-RU" sz="1600" b="1" dirty="0" smtClean="0">
                  <a:latin typeface="Times New Roman" pitchFamily="18" charset="0"/>
                  <a:cs typeface="Times New Roman" pitchFamily="18" charset="0"/>
                </a:rPr>
                <a:t>млн. руб.</a:t>
              </a:r>
              <a:endParaRPr lang="ru-RU" alt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14"/>
            <p:cNvSpPr>
              <a:spLocks noChangeArrowheads="1"/>
            </p:cNvSpPr>
            <p:nvPr/>
          </p:nvSpPr>
          <p:spPr bwMode="auto">
            <a:xfrm>
              <a:off x="6823412" y="1035533"/>
              <a:ext cx="1099836" cy="1160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 dirty="0" smtClean="0">
                  <a:latin typeface="Times New Roman" pitchFamily="18" charset="0"/>
                  <a:cs typeface="Times New Roman" pitchFamily="18" charset="0"/>
                </a:rPr>
                <a:t>7 037,4</a:t>
              </a:r>
            </a:p>
            <a:p>
              <a:pPr algn="ctr"/>
              <a:r>
                <a:rPr lang="ru-RU" altLang="ru-RU" sz="1600" b="1" dirty="0" smtClean="0">
                  <a:latin typeface="Times New Roman" pitchFamily="18" charset="0"/>
                  <a:cs typeface="Times New Roman" pitchFamily="18" charset="0"/>
                </a:rPr>
                <a:t>млн. руб</a:t>
              </a:r>
              <a:r>
                <a:rPr lang="ru-RU" altLang="ru-RU" sz="1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alt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Прямоугольник 15"/>
            <p:cNvSpPr>
              <a:spLocks noChangeArrowheads="1"/>
            </p:cNvSpPr>
            <p:nvPr/>
          </p:nvSpPr>
          <p:spPr bwMode="auto">
            <a:xfrm>
              <a:off x="7718565" y="2093934"/>
              <a:ext cx="1044344" cy="1160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 dirty="0" smtClean="0">
                  <a:latin typeface="Times New Roman" pitchFamily="18" charset="0"/>
                  <a:cs typeface="Times New Roman" pitchFamily="18" charset="0"/>
                </a:rPr>
                <a:t>555,1</a:t>
              </a:r>
            </a:p>
            <a:p>
              <a:pPr algn="ctr"/>
              <a:r>
                <a:rPr lang="ru-RU" altLang="ru-RU" sz="1600" b="1" dirty="0" smtClean="0">
                  <a:latin typeface="Times New Roman" pitchFamily="18" charset="0"/>
                  <a:cs typeface="Times New Roman" pitchFamily="18" charset="0"/>
                </a:rPr>
                <a:t>млн. руб.</a:t>
              </a:r>
              <a:endParaRPr lang="ru-RU" alt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16"/>
            <p:cNvSpPr>
              <a:spLocks noChangeArrowheads="1"/>
            </p:cNvSpPr>
            <p:nvPr/>
          </p:nvSpPr>
          <p:spPr bwMode="auto">
            <a:xfrm rot="16200000">
              <a:off x="5723723" y="3908886"/>
              <a:ext cx="1814404" cy="30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400" b="1" dirty="0">
                  <a:solidFill>
                    <a:schemeClr val="bg1"/>
                  </a:solidFill>
                  <a:latin typeface="Arial" pitchFamily="34" charset="0"/>
                </a:rPr>
                <a:t>доходы</a:t>
              </a:r>
              <a:endParaRPr lang="ru-RU" altLang="ru-RU" sz="1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7" name="Прямоугольник 17"/>
            <p:cNvSpPr>
              <a:spLocks noChangeArrowheads="1"/>
            </p:cNvSpPr>
            <p:nvPr/>
          </p:nvSpPr>
          <p:spPr bwMode="auto">
            <a:xfrm rot="16200000">
              <a:off x="6360264" y="3694688"/>
              <a:ext cx="1990804" cy="30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400" b="1" dirty="0">
                  <a:solidFill>
                    <a:schemeClr val="bg1"/>
                  </a:solidFill>
                  <a:latin typeface="Arial" pitchFamily="34" charset="0"/>
                </a:rPr>
                <a:t>расходы</a:t>
              </a:r>
              <a:endParaRPr lang="ru-RU" altLang="ru-RU" sz="1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8" name="Прямоугольник 18"/>
            <p:cNvSpPr>
              <a:spLocks noChangeArrowheads="1"/>
            </p:cNvSpPr>
            <p:nvPr/>
          </p:nvSpPr>
          <p:spPr bwMode="auto">
            <a:xfrm rot="16200000">
              <a:off x="7114277" y="4450689"/>
              <a:ext cx="1990804" cy="30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400" b="1" dirty="0">
                  <a:latin typeface="Arial" pitchFamily="34" charset="0"/>
                </a:rPr>
                <a:t>дефицит</a:t>
              </a:r>
              <a:endParaRPr lang="ru-RU" altLang="ru-RU" sz="1400" dirty="0">
                <a:latin typeface="Arial" pitchFamily="34" charset="0"/>
              </a:endParaRPr>
            </a:p>
          </p:txBody>
        </p:sp>
      </p:grpSp>
      <p:pic>
        <p:nvPicPr>
          <p:cNvPr id="29" name="Picture 2" descr="D:\БФТ\2014\Буклет Консалтинг\Links\ком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723900"/>
            <a:ext cx="4038600" cy="314959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1" y="2032000"/>
            <a:ext cx="485775" cy="160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2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413000"/>
            <a:ext cx="698303" cy="160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609600" y="2857500"/>
            <a:ext cx="1444952" cy="307777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СЫКТЫВКАР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13"/>
          <p:cNvSpPr>
            <a:spLocks noChangeArrowheads="1"/>
          </p:cNvSpPr>
          <p:nvPr/>
        </p:nvSpPr>
        <p:spPr bwMode="auto">
          <a:xfrm>
            <a:off x="457200" y="3086100"/>
            <a:ext cx="16131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</a:rPr>
              <a:t>258,7 </a:t>
            </a:r>
          </a:p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</a:rPr>
              <a:t>тыс. чел.</a:t>
            </a:r>
            <a:endParaRPr lang="ru-RU" altLang="ru-RU" sz="2000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2400" y="1714500"/>
            <a:ext cx="990600" cy="99060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5638800" y="2781300"/>
            <a:ext cx="350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u="sng" dirty="0" smtClean="0">
                <a:solidFill>
                  <a:srgbClr val="C00000"/>
                </a:solidFill>
              </a:rPr>
              <a:t>Ограничения</a:t>
            </a:r>
          </a:p>
          <a:p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статья 92.1. Бюджетного кодекса РФ:</a:t>
            </a:r>
          </a:p>
          <a:p>
            <a:pPr algn="just"/>
            <a:r>
              <a:rPr lang="ru-RU" sz="1000" dirty="0" smtClean="0"/>
              <a:t>«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Дефицит местного бюджета </a:t>
            </a:r>
            <a:r>
              <a:rPr lang="ru-RU" sz="1000" b="1" dirty="0" smtClean="0">
                <a:solidFill>
                  <a:srgbClr val="C00000"/>
                </a:solidFill>
              </a:rPr>
              <a:t>не должен превышать 10 процентов</a:t>
            </a:r>
            <a:r>
              <a:rPr lang="ru-RU" sz="1000" dirty="0" smtClean="0">
                <a:solidFill>
                  <a:srgbClr val="C00000"/>
                </a:solidFill>
              </a:rPr>
              <a:t> </a:t>
            </a:r>
            <a:r>
              <a:rPr lang="ru-RU" sz="1000" dirty="0" smtClean="0"/>
              <a:t>годового объема доходов местного бюджета  </a:t>
            </a:r>
            <a:r>
              <a:rPr lang="ru-RU" sz="1000" i="1" dirty="0" smtClean="0"/>
              <a:t>(без учета утвержденного объема безвозмездных поступлений и (или) поступлений налоговых доходов по дополнительным нормативам отчислений).»</a:t>
            </a:r>
            <a:endParaRPr lang="ru-RU" sz="10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0" y="0"/>
            <a:ext cx="8305800" cy="3429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Администрация МО ГО «Сыктывкар»</a:t>
            </a:r>
            <a:endParaRPr lang="ru-RU" sz="2300" dirty="0"/>
          </a:p>
        </p:txBody>
      </p:sp>
      <p:pic>
        <p:nvPicPr>
          <p:cNvPr id="38" name="Picture 2" descr="C:\Documents and Settings\Sunyaev-YR\Мои документы\Мои рисунки\0d87d1f475e0ecea48f0d4fafa6f46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5800" y="0"/>
            <a:ext cx="838200" cy="110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0762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Documents and Settings\Sunyaev-YR\Мои документы\Мои рисунки\0d87d1f475e0ecea48f0d4fafa6f4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38200" cy="110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" name="Прямоугольник 66"/>
          <p:cNvSpPr>
            <a:spLocks noChangeArrowheads="1"/>
          </p:cNvSpPr>
          <p:nvPr/>
        </p:nvSpPr>
        <p:spPr bwMode="auto">
          <a:xfrm>
            <a:off x="6324600" y="1333500"/>
            <a:ext cx="2514600" cy="156966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  <a:bevelB w="152400" h="50800" prst="softRound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Бюджет города сформирован исходя из принципов сбалансированности и достоверности бюджета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при соблюдении требований и ограничений, установленных Бюджетным кодексом РФ.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 l="5170" r="13244" b="1488"/>
          <a:stretch>
            <a:fillRect/>
          </a:stretch>
        </p:blipFill>
        <p:spPr bwMode="auto">
          <a:xfrm>
            <a:off x="6858000" y="3619500"/>
            <a:ext cx="1828800" cy="186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" name="Диаграмма 40"/>
          <p:cNvGraphicFramePr>
            <a:graphicFrameLocks/>
          </p:cNvGraphicFramePr>
          <p:nvPr/>
        </p:nvGraphicFramePr>
        <p:xfrm>
          <a:off x="0" y="871467"/>
          <a:ext cx="7772400" cy="4843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73994">
            <a:off x="1735139" y="1763889"/>
            <a:ext cx="909637" cy="65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73994">
            <a:off x="3257550" y="2487084"/>
            <a:ext cx="909638" cy="65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73994">
            <a:off x="4826001" y="2487083"/>
            <a:ext cx="906463" cy="65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1936888" y="1715154"/>
            <a:ext cx="505267" cy="24622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n w="11430"/>
                <a:solidFill>
                  <a:srgbClr val="FF0000"/>
                </a:solidFill>
                <a:latin typeface="Georgia" panose="02040502050405020303" pitchFamily="18" charset="0"/>
              </a:rPr>
              <a:t>9,9%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511611" y="2476500"/>
            <a:ext cx="492444" cy="24622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n w="11430"/>
                <a:solidFill>
                  <a:srgbClr val="FF0000"/>
                </a:solidFill>
                <a:latin typeface="Georgia" panose="02040502050405020303" pitchFamily="18" charset="0"/>
              </a:rPr>
              <a:t>9,7%</a:t>
            </a:r>
            <a:endParaRPr lang="ru-RU" sz="1000" b="1" dirty="0">
              <a:ln w="11430"/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25994" y="2476500"/>
            <a:ext cx="498856" cy="24622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n w="11430"/>
                <a:solidFill>
                  <a:srgbClr val="FF0000"/>
                </a:solidFill>
                <a:latin typeface="Georgia" panose="02040502050405020303" pitchFamily="18" charset="0"/>
              </a:rPr>
              <a:t>9,5%</a:t>
            </a:r>
            <a:endParaRPr lang="ru-RU" sz="1000" b="1" dirty="0">
              <a:ln w="11430"/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309297" y="1098289"/>
            <a:ext cx="1966908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cap="all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  <a:cs typeface="+mn-cs"/>
              </a:rPr>
              <a:t>242,6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947080" y="1834461"/>
            <a:ext cx="1966908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  <a:cs typeface="+mn-cs"/>
              </a:rPr>
              <a:t>251,9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475971" y="1817746"/>
            <a:ext cx="1966908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  <a:cs typeface="+mn-cs"/>
              </a:rPr>
              <a:t>251,3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002681" y="1419106"/>
            <a:ext cx="196690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  <a:cs typeface="+mn-cs"/>
              </a:rPr>
              <a:t>дефицит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81000" y="495300"/>
            <a:ext cx="7924800" cy="64633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Основные параметры бюджета МО ГО «Сыктывкар» </a:t>
            </a:r>
            <a:r>
              <a:rPr lang="ru-RU" b="1" dirty="0" smtClean="0"/>
              <a:t>на 2016 год и плановый период 2017 и 2018 годов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0" y="0"/>
            <a:ext cx="8305800" cy="3429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Администрация МО ГО «Сыктывкар»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xmlns="" val="19076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Documents and Settings\Sunyaev-YR\Мои документы\Мои рисунки\0d87d1f475e0ecea48f0d4fafa6f4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38200" cy="110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107505" y="617251"/>
          <a:ext cx="9036495" cy="509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0" y="0"/>
            <a:ext cx="8305800" cy="3429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Администрация МО ГО «Сыктывкар»</a:t>
            </a:r>
            <a:endParaRPr lang="ru-RU" sz="23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62000" y="4191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Динамика доходов бюджета МО ГО «Сыктывкар»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6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Sunyaev-YR\Мои документы\Мои рисунки\0d87d1f475e0ecea48f0d4fafa6f4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838200" cy="110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Диаграмма 7"/>
          <p:cNvGraphicFramePr/>
          <p:nvPr/>
        </p:nvGraphicFramePr>
        <p:xfrm>
          <a:off x="1447800" y="1866900"/>
          <a:ext cx="7543800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Выноска 2 13"/>
          <p:cNvSpPr/>
          <p:nvPr/>
        </p:nvSpPr>
        <p:spPr>
          <a:xfrm>
            <a:off x="7162800" y="1638300"/>
            <a:ext cx="1371600" cy="685800"/>
          </a:xfrm>
          <a:prstGeom prst="borderCallout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Социально-культурная сфера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Выноска 2 14"/>
          <p:cNvSpPr/>
          <p:nvPr/>
        </p:nvSpPr>
        <p:spPr>
          <a:xfrm>
            <a:off x="5181600" y="1409700"/>
            <a:ext cx="1371600" cy="685800"/>
          </a:xfrm>
          <a:prstGeom prst="borderCallout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Прочие расходы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Выноска 2 15"/>
          <p:cNvSpPr/>
          <p:nvPr/>
        </p:nvSpPr>
        <p:spPr>
          <a:xfrm flipH="1">
            <a:off x="838200" y="3695700"/>
            <a:ext cx="1828800" cy="685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4722"/>
              <a:gd name="adj6" fmla="val -2479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Производственная сфера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9600" y="4191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Структура расходов бюджета МО ГО «Сыктывкар» в 2015 году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8305800" cy="3429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Администрация МО ГО «Сыктывкар»</a:t>
            </a:r>
            <a:endParaRPr lang="ru-RU" sz="2300" dirty="0"/>
          </a:p>
        </p:txBody>
      </p:sp>
      <p:pic>
        <p:nvPicPr>
          <p:cNvPr id="22" name="Рисунок 21" descr="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876300"/>
            <a:ext cx="3810000" cy="1951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1371600" y="419100"/>
            <a:ext cx="4419600" cy="533400"/>
          </a:xfrm>
          <a:prstGeom prst="homePlat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400" b="1" dirty="0" smtClean="0">
                <a:solidFill>
                  <a:schemeClr val="tx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  <a:endParaRPr lang="ru-RU" sz="2400" b="1" dirty="0">
              <a:solidFill>
                <a:schemeClr val="tx2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3815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6700"/>
            <a:ext cx="3657600" cy="157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0" y="0"/>
            <a:ext cx="8305800" cy="3429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Администрация МО ГО «Сыктывкар»</a:t>
            </a:r>
            <a:endParaRPr lang="ru-RU" sz="2300" dirty="0"/>
          </a:p>
        </p:txBody>
      </p:sp>
      <p:pic>
        <p:nvPicPr>
          <p:cNvPr id="29" name="Picture 2" descr="C:\Documents and Settings\Sunyaev-YR\Мои документы\Мои рисунки\0d87d1f475e0ecea48f0d4fafa6f4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838200" cy="110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4" name="Диаграмма 23"/>
          <p:cNvGraphicFramePr/>
          <p:nvPr/>
        </p:nvGraphicFramePr>
        <p:xfrm>
          <a:off x="-381000" y="1257300"/>
          <a:ext cx="9677400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5" name="Picture 3" descr="U:\ПАПКА СВОБОДНОГО ДОСТУПА\ДОКУМЕНТЫ ИЗ ОМБП\Доклады\Для Булавина\Изображения\стопка денег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81300"/>
            <a:ext cx="444500" cy="43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U:\ПАПКА СВОБОДНОГО ДОСТУПА\ДОКУМЕНТЫ ИЗ ОМБП\Доклады\Для Булавина\Изображения\стопка денег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81300"/>
            <a:ext cx="444500" cy="43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U:\ПАПКА СВОБОДНОГО ДОСТУПА\ДОКУМЕНТЫ ИЗ ОМБП\Доклады\Для Булавина\Изображения\стопка денег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76500"/>
            <a:ext cx="444500" cy="43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U:\ПАПКА СВОБОДНОГО ДОСТУПА\ДОКУМЕНТЫ ИЗ ОМБП\Доклады\Для Булавина\Изображения\стопка денег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81300"/>
            <a:ext cx="444500" cy="43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U:\ПАПКА СВОБОДНОГО ДОСТУПА\ДОКУМЕНТЫ ИЗ ОМБП\Доклады\Для Булавина\Изображения\стопка денег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76500"/>
            <a:ext cx="444500" cy="43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U:\ПАПКА СВОБОДНОГО ДОСТУПА\ДОКУМЕНТЫ ИЗ ОМБП\Доклады\Для Булавина\Изображения\стопка денег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95500"/>
            <a:ext cx="444500" cy="43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U:\ПАПКА СВОБОДНОГО ДОСТУПА\ДОКУМЕНТЫ ИЗ ОМБП\Доклады\Для Булавина\Изображения\стопка денег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90700"/>
            <a:ext cx="444500" cy="43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U:\ПАПКА СВОБОДНОГО ДОСТУПА\ДОКУМЕНТЫ ИЗ ОМБП\Доклады\Для Булавина\Изображения\стопка денег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38300"/>
            <a:ext cx="444500" cy="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U:\ПАПКА СВОБОДНОГО ДОСТУПА\ДОКУМЕНТЫ ИЗ ОМБП\Доклады\Для Булавина\Изображения\стопка денег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81300"/>
            <a:ext cx="444500" cy="43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U:\ПАПКА СВОБОДНОГО ДОСТУПА\ДОКУМЕНТЫ ИЗ ОМБП\Доклады\Для Булавина\Изображения\стопка денег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00300"/>
            <a:ext cx="444500" cy="43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 descr="U:\ПАПКА СВОБОДНОГО ДОСТУПА\ДОКУМЕНТЫ ИЗ ОМБП\Доклады\Для Булавина\Изображения\стопка денег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95500"/>
            <a:ext cx="444500" cy="43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 descr="U:\ПАПКА СВОБОДНОГО ДОСТУПА\ДОКУМЕНТЫ ИЗ ОМБП\Доклады\Для Булавина\Изображения\стопка денег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14500"/>
            <a:ext cx="444500" cy="43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609600" y="2095500"/>
            <a:ext cx="9144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277,6 млн.руб.</a:t>
            </a:r>
            <a:endParaRPr lang="ru-RU" sz="1400" b="1" u="sng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981200" y="1866900"/>
            <a:ext cx="9144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425,5</a:t>
            </a: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млн.руб.</a:t>
            </a:r>
            <a:endParaRPr lang="ru-RU" sz="1400" b="1" u="sng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352800" y="1181100"/>
            <a:ext cx="9144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899,9</a:t>
            </a: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млн.руб.</a:t>
            </a:r>
            <a:endParaRPr lang="ru-RU" sz="1400" b="1" u="sng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24400" y="1104900"/>
            <a:ext cx="9144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855,5</a:t>
            </a: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млн.руб.</a:t>
            </a:r>
            <a:endParaRPr lang="ru-RU" sz="1400" b="1" u="sng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19800" y="1104900"/>
            <a:ext cx="9144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879,1</a:t>
            </a: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млн.руб.</a:t>
            </a:r>
            <a:endParaRPr lang="ru-RU" sz="1400" b="1" u="sng" dirty="0">
              <a:solidFill>
                <a:schemeClr val="tx1"/>
              </a:solidFill>
            </a:endParaRPr>
          </a:p>
        </p:txBody>
      </p:sp>
      <p:pic>
        <p:nvPicPr>
          <p:cNvPr id="49" name="Picture 3" descr="U:\ПАПКА СВОБОДНОГО ДОСТУПА\ДОКУМЕНТЫ ИЗ ОМБП\Доклады\Для Булавина\Изображения\стопка денег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81300"/>
            <a:ext cx="444500" cy="43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 descr="U:\ПАПКА СВОБОДНОГО ДОСТУПА\ДОКУМЕНТЫ ИЗ ОМБП\Доклады\Для Булавина\Изображения\стопка денег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00300"/>
            <a:ext cx="444500" cy="51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457200" y="2628900"/>
            <a:ext cx="636588" cy="2262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0960" tIns="60960" rIns="60960" bIns="60960" spcCol="1270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6,0%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76400" y="2400300"/>
            <a:ext cx="636587" cy="2262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0960" tIns="60960" rIns="60960" bIns="60960" spcCol="1270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8,0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</a:rPr>
              <a:t>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971800" y="2171700"/>
            <a:ext cx="787400" cy="304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0960" tIns="60960" rIns="60960" bIns="60960" spcCol="1270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15,0%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419600" y="2247900"/>
            <a:ext cx="768350" cy="2196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0960" tIns="60960" rIns="60960" bIns="60960" spcCol="1270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12,5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</a:rPr>
              <a:t>%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55" name="Picture 3" descr="U:\ПАПКА СВОБОДНОГО ДОСТУПА\ДОКУМЕНТЫ ИЗ ОМБП\Доклады\Для Булавина\Изображения\стопка денег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19300"/>
            <a:ext cx="444500" cy="51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" descr="U:\ПАПКА СВОБОДНОГО ДОСТУПА\ДОКУМЕНТЫ ИЗ ОМБП\Доклады\Для Булавина\Изображения\стопка денег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14500"/>
            <a:ext cx="444500" cy="51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" name="Диаграмма 56"/>
          <p:cNvGraphicFramePr/>
          <p:nvPr/>
        </p:nvGraphicFramePr>
        <p:xfrm>
          <a:off x="-152400" y="4152900"/>
          <a:ext cx="7010400" cy="156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838200" y="4229100"/>
            <a:ext cx="6096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27</a:t>
            </a:r>
            <a:endParaRPr lang="ru-RU" sz="1400" b="1" u="sng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752600" y="4229100"/>
            <a:ext cx="6096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28</a:t>
            </a:r>
            <a:endParaRPr lang="ru-RU" sz="1400" b="1" u="sng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90800" y="4152900"/>
            <a:ext cx="6096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32</a:t>
            </a:r>
            <a:endParaRPr lang="ru-RU" sz="1400" b="1" u="sng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505200" y="4076700"/>
            <a:ext cx="6096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36</a:t>
            </a:r>
            <a:endParaRPr lang="ru-RU" sz="1400" b="1" u="sng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343400" y="4229100"/>
            <a:ext cx="6096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28</a:t>
            </a:r>
            <a:endParaRPr lang="ru-RU" sz="1400" b="1" u="sng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219200" y="3771900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объектов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5638800" y="2095500"/>
            <a:ext cx="768350" cy="2196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0960" tIns="60960" rIns="60960" bIns="60960" spcCol="1270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12,5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</a:rPr>
              <a:t>%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67" name="Рисунок 66" descr="20142016-1-638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B4C7E7"/>
              </a:clrFrom>
              <a:clrTo>
                <a:srgbClr val="B4C7E7">
                  <a:alpha val="0"/>
                </a:srgbClr>
              </a:clrTo>
            </a:clrChange>
          </a:blip>
          <a:srcRect t="41649"/>
          <a:stretch>
            <a:fillRect/>
          </a:stretch>
        </p:blipFill>
        <p:spPr>
          <a:xfrm>
            <a:off x="5752214" y="4229100"/>
            <a:ext cx="3391786" cy="1485900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7315200" y="1562100"/>
            <a:ext cx="9144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591,2</a:t>
            </a: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млн.руб.</a:t>
            </a:r>
            <a:endParaRPr lang="ru-RU" sz="1400" b="1" u="sng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010400" y="2476500"/>
            <a:ext cx="768350" cy="2196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0960" tIns="60960" rIns="60960" bIns="60960" spcCol="1270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8,9%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257800" y="4152900"/>
            <a:ext cx="6096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31</a:t>
            </a:r>
            <a:endParaRPr lang="ru-RU" sz="1400" b="1" u="sng" dirty="0">
              <a:solidFill>
                <a:schemeClr val="tx1"/>
              </a:solidFill>
            </a:endParaRPr>
          </a:p>
        </p:txBody>
      </p:sp>
      <p:pic>
        <p:nvPicPr>
          <p:cNvPr id="44" name="Picture 3" descr="U:\ПАПКА СВОБОДНОГО ДОСТУПА\ДОКУМЕНТЫ ИЗ ОМБП\Доклады\Для Булавина\Изображения\стопка денег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857500"/>
            <a:ext cx="444500" cy="43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" descr="U:\ПАПКА СВОБОДНОГО ДОСТУПА\ДОКУМЕНТЫ ИЗ ОМБП\Доклады\Для Булавина\Изображения\стопка денег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52700"/>
            <a:ext cx="444500" cy="43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U:\ПАПКА СВОБОДНОГО ДОСТУПА\ДОКУМЕНТЫ ИЗ ОМБП\Доклады\Для Булавина\Изображения\стопка денег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171700"/>
            <a:ext cx="444500" cy="43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3861535981"/>
              </p:ext>
            </p:extLst>
          </p:nvPr>
        </p:nvGraphicFramePr>
        <p:xfrm>
          <a:off x="0" y="4191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4240194150"/>
              </p:ext>
            </p:extLst>
          </p:nvPr>
        </p:nvGraphicFramePr>
        <p:xfrm>
          <a:off x="1219200" y="3543300"/>
          <a:ext cx="1476164" cy="129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3781893578"/>
              </p:ext>
            </p:extLst>
          </p:nvPr>
        </p:nvGraphicFramePr>
        <p:xfrm>
          <a:off x="3048000" y="3086100"/>
          <a:ext cx="1152128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="" xmlns:p14="http://schemas.microsoft.com/office/powerpoint/2010/main" val="2339566528"/>
              </p:ext>
            </p:extLst>
          </p:nvPr>
        </p:nvGraphicFramePr>
        <p:xfrm>
          <a:off x="4038600" y="2476500"/>
          <a:ext cx="1152128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="" xmlns:p14="http://schemas.microsoft.com/office/powerpoint/2010/main" val="1934267372"/>
              </p:ext>
            </p:extLst>
          </p:nvPr>
        </p:nvGraphicFramePr>
        <p:xfrm>
          <a:off x="4953000" y="419100"/>
          <a:ext cx="1152128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="" xmlns:p14="http://schemas.microsoft.com/office/powerpoint/2010/main" val="3826656531"/>
              </p:ext>
            </p:extLst>
          </p:nvPr>
        </p:nvGraphicFramePr>
        <p:xfrm>
          <a:off x="5867400" y="723900"/>
          <a:ext cx="121920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="" xmlns:p14="http://schemas.microsoft.com/office/powerpoint/2010/main" val="2272789401"/>
              </p:ext>
            </p:extLst>
          </p:nvPr>
        </p:nvGraphicFramePr>
        <p:xfrm>
          <a:off x="6858000" y="1333500"/>
          <a:ext cx="1152128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00200" y="4076700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6440" y="4056666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24912" y="346956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38600" y="3162300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95800" y="2857500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9200" y="1028700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38800" y="876300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43600" y="1409700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0800" y="1028700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10400" y="2095500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67600" y="1562100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2" descr="C:\Documents and Settings\Sunyaev-YR\Мои документы\Мои рисунки\0d87d1f475e0ecea48f0d4fafa6f467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5800" y="0"/>
            <a:ext cx="838200" cy="110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8" name="Прямоугольник 37"/>
          <p:cNvSpPr/>
          <p:nvPr/>
        </p:nvSpPr>
        <p:spPr>
          <a:xfrm>
            <a:off x="0" y="0"/>
            <a:ext cx="8305800" cy="3429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Администрация МО ГО «Сыктывкар»</a:t>
            </a:r>
            <a:endParaRPr lang="ru-RU" sz="2300" dirty="0"/>
          </a:p>
        </p:txBody>
      </p:sp>
      <p:sp>
        <p:nvSpPr>
          <p:cNvPr id="39" name="TextBox 38"/>
          <p:cNvSpPr txBox="1"/>
          <p:nvPr/>
        </p:nvSpPr>
        <p:spPr>
          <a:xfrm>
            <a:off x="1066800" y="419100"/>
            <a:ext cx="6949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Структура муниципальных заимствований, млн.руб.</a:t>
            </a:r>
            <a:endParaRPr lang="ru-RU" b="1" dirty="0"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="" xmlns:p14="http://schemas.microsoft.com/office/powerpoint/2010/main" val="778032502"/>
              </p:ext>
            </p:extLst>
          </p:nvPr>
        </p:nvGraphicFramePr>
        <p:xfrm>
          <a:off x="7772400" y="647700"/>
          <a:ext cx="1152128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8305800" y="876300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48600" y="1333500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561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305800" cy="3429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Администрация МО ГО «Сыктывкар»</a:t>
            </a:r>
            <a:endParaRPr lang="ru-RU" sz="2300" dirty="0"/>
          </a:p>
        </p:txBody>
      </p:sp>
      <p:pic>
        <p:nvPicPr>
          <p:cNvPr id="3" name="Picture 2" descr="C:\Documents and Settings\Sunyaev-YR\Мои документы\Мои рисунки\0d87d1f475e0ecea48f0d4fafa6f4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38200" cy="110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457200" y="419100"/>
            <a:ext cx="7696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направления муниципальной долговой политики на 2015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667000" y="3314700"/>
            <a:ext cx="4419600" cy="9906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бюджетного кредита на пополнение остатков средств на счетах местного бюджета за счет федеральных средств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3733800" y="4457700"/>
            <a:ext cx="4419600" cy="9906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Размещение извещения о проведении электронных аукционов по открытию кредитных линий на 2016-2018 годы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(декабрь 2015 года)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1600200" y="2019300"/>
            <a:ext cx="4724400" cy="10668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остатков средств бюджетных и автономных учреждений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685800" y="876300"/>
            <a:ext cx="4572000" cy="99060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максимально эффективной долговой политики в условиях ограниченности финансовых ресурсов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kalkulyator-i-schety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009900"/>
            <a:ext cx="2662493" cy="2942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305800" cy="3429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Администрация МО ГО «Сыктывкар»</a:t>
            </a:r>
            <a:endParaRPr lang="ru-RU" sz="2300" dirty="0"/>
          </a:p>
        </p:txBody>
      </p:sp>
      <p:pic>
        <p:nvPicPr>
          <p:cNvPr id="3" name="Picture 2" descr="C:\Documents and Settings\Sunyaev-YR\Мои документы\Мои рисунки\0d87d1f475e0ecea48f0d4fafa6f4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38200" cy="110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2900"/>
            <a:ext cx="66294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30465" t="28056" r="10208" b="23247"/>
          <a:stretch>
            <a:fillRect/>
          </a:stretch>
        </p:blipFill>
        <p:spPr bwMode="auto">
          <a:xfrm>
            <a:off x="5638800" y="419100"/>
            <a:ext cx="26642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 l="30305" t="17435" r="11963" b="14753"/>
          <a:stretch>
            <a:fillRect/>
          </a:stretch>
        </p:blipFill>
        <p:spPr bwMode="auto">
          <a:xfrm>
            <a:off x="4876800" y="25527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/>
          <a:srcRect l="32870" t="21643" r="9407" b="37074"/>
          <a:stretch>
            <a:fillRect/>
          </a:stretch>
        </p:blipFill>
        <p:spPr bwMode="auto">
          <a:xfrm>
            <a:off x="304800" y="3238500"/>
            <a:ext cx="349188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8" name="Picture 2" descr="U:\ПАПКА СВОБОДНОГО ДОСТУПА\ДОКУМЕНТЫ ИЗ ОМБП\Открытый бюджет\Бюджет для граждан\Изображения\55a36c1fa3964b4ec27de58559a876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19100"/>
            <a:ext cx="1752600" cy="1828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1000" y="2247900"/>
            <a:ext cx="1689630" cy="9233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Открытость 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прозрачность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3750</TotalTime>
  <Words>495</Words>
  <Application>Microsoft Office PowerPoint</Application>
  <PresentationFormat>Экран (16:10)</PresentationFormat>
  <Paragraphs>155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Бюджет  МО ГО «Сыктывкар»:  основные тенденции и перспективы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 Владимировна Чупрова</dc:creator>
  <cp:lastModifiedBy>Parshukova-OI</cp:lastModifiedBy>
  <cp:revision>459</cp:revision>
  <cp:lastPrinted>2014-12-12T15:19:03Z</cp:lastPrinted>
  <dcterms:modified xsi:type="dcterms:W3CDTF">2015-12-16T12:03:45Z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